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8/1/2019</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8/1/2019</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8/1/2019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8/1/2019</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8/1/2019</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10000"/>
          </a:bodyPr>
          <a:lstStyle/>
          <a:p>
            <a:r>
              <a:rPr lang="en-IN" b="1" dirty="0" smtClean="0">
                <a:solidFill>
                  <a:srgbClr val="FF0000"/>
                </a:solidFill>
              </a:rPr>
              <a:t>DR.SANJU .S.</a:t>
            </a:r>
          </a:p>
          <a:p>
            <a:r>
              <a:rPr lang="en-IN" b="1" dirty="0" smtClean="0">
                <a:solidFill>
                  <a:srgbClr val="FF0000"/>
                </a:solidFill>
              </a:rPr>
              <a:t>ASSISTANT  PROFESSOR</a:t>
            </a:r>
          </a:p>
          <a:p>
            <a:r>
              <a:rPr lang="en-IN" b="1" dirty="0" smtClean="0">
                <a:solidFill>
                  <a:srgbClr val="FF0000"/>
                </a:solidFill>
              </a:rPr>
              <a:t>DEPT  OF  FORENSIC  MEDICINE  AND  TOXICOLOGY</a:t>
            </a:r>
            <a:endParaRPr lang="en-IN" b="1" dirty="0">
              <a:solidFill>
                <a:srgbClr val="FF0000"/>
              </a:solidFill>
            </a:endParaRPr>
          </a:p>
        </p:txBody>
      </p:sp>
      <p:sp>
        <p:nvSpPr>
          <p:cNvPr id="2" name="Title 1"/>
          <p:cNvSpPr>
            <a:spLocks noGrp="1"/>
          </p:cNvSpPr>
          <p:nvPr>
            <p:ph type="ctrTitle"/>
          </p:nvPr>
        </p:nvSpPr>
        <p:spPr/>
        <p:txBody>
          <a:bodyPr>
            <a:noAutofit/>
          </a:bodyPr>
          <a:lstStyle/>
          <a:p>
            <a:r>
              <a:rPr lang="en-IN" b="1" dirty="0" smtClean="0"/>
              <a:t>SPINAL </a:t>
            </a:r>
            <a:r>
              <a:rPr lang="en-IN" b="1" dirty="0" smtClean="0"/>
              <a:t>POISON – NUX VOMICA</a:t>
            </a:r>
            <a:endParaRPr lang="en-IN"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IN" b="1" dirty="0" smtClean="0">
                <a:solidFill>
                  <a:srgbClr val="FF0000"/>
                </a:solidFill>
              </a:rPr>
              <a:t>DIFFERENCE   B/W  STRYCHNINE       POISONING   AND  TETANUS</a:t>
            </a:r>
            <a:endParaRPr lang="en-IN" b="1" dirty="0">
              <a:solidFill>
                <a:srgbClr val="FF0000"/>
              </a:solidFill>
            </a:endParaRPr>
          </a:p>
        </p:txBody>
      </p:sp>
      <p:graphicFrame>
        <p:nvGraphicFramePr>
          <p:cNvPr id="4" name="Content Placeholder 3"/>
          <p:cNvGraphicFramePr>
            <a:graphicFrameLocks noGrp="1"/>
          </p:cNvGraphicFramePr>
          <p:nvPr>
            <p:ph sz="quarter" idx="1"/>
          </p:nvPr>
        </p:nvGraphicFramePr>
        <p:xfrm>
          <a:off x="685800" y="1524000"/>
          <a:ext cx="7772400" cy="499872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r>
                        <a:rPr lang="en-IN" sz="2000" b="1" dirty="0" smtClean="0"/>
                        <a:t>TRAIT</a:t>
                      </a:r>
                      <a:endParaRPr lang="en-IN" sz="2000" b="1" dirty="0"/>
                    </a:p>
                  </a:txBody>
                  <a:tcPr/>
                </a:tc>
                <a:tc>
                  <a:txBody>
                    <a:bodyPr/>
                    <a:lstStyle/>
                    <a:p>
                      <a:r>
                        <a:rPr lang="en-IN" sz="2000" b="1" dirty="0" smtClean="0"/>
                        <a:t>STRYCHNINE </a:t>
                      </a:r>
                      <a:endParaRPr lang="en-IN" sz="2000" b="1" dirty="0"/>
                    </a:p>
                  </a:txBody>
                  <a:tcPr/>
                </a:tc>
                <a:tc>
                  <a:txBody>
                    <a:bodyPr/>
                    <a:lstStyle/>
                    <a:p>
                      <a:r>
                        <a:rPr lang="en-IN" sz="2000" b="1" dirty="0" smtClean="0"/>
                        <a:t>TETANUS</a:t>
                      </a:r>
                      <a:endParaRPr lang="en-IN" sz="2000" b="1" dirty="0"/>
                    </a:p>
                  </a:txBody>
                  <a:tcPr/>
                </a:tc>
              </a:tr>
              <a:tr h="370840">
                <a:tc>
                  <a:txBody>
                    <a:bodyPr/>
                    <a:lstStyle/>
                    <a:p>
                      <a:r>
                        <a:rPr lang="en-IN" sz="2000" b="1" dirty="0" smtClean="0">
                          <a:solidFill>
                            <a:srgbClr val="FF0000"/>
                          </a:solidFill>
                        </a:rPr>
                        <a:t>HISTORY</a:t>
                      </a:r>
                      <a:endParaRPr lang="en-IN" sz="2000" b="1" dirty="0">
                        <a:solidFill>
                          <a:srgbClr val="FF0000"/>
                        </a:solidFill>
                      </a:endParaRPr>
                    </a:p>
                  </a:txBody>
                  <a:tcPr/>
                </a:tc>
                <a:tc>
                  <a:txBody>
                    <a:bodyPr/>
                    <a:lstStyle/>
                    <a:p>
                      <a:r>
                        <a:rPr lang="en-IN" sz="2000" b="1" dirty="0" smtClean="0"/>
                        <a:t>No history of injury</a:t>
                      </a:r>
                      <a:endParaRPr lang="en-IN" sz="2000" b="1" dirty="0"/>
                    </a:p>
                  </a:txBody>
                  <a:tcPr/>
                </a:tc>
                <a:tc>
                  <a:txBody>
                    <a:bodyPr/>
                    <a:lstStyle/>
                    <a:p>
                      <a:r>
                        <a:rPr lang="en-IN" sz="2000" b="1" dirty="0" smtClean="0"/>
                        <a:t>History of injury present</a:t>
                      </a:r>
                      <a:endParaRPr lang="en-IN" sz="2000" b="1" dirty="0"/>
                    </a:p>
                  </a:txBody>
                  <a:tcPr/>
                </a:tc>
              </a:tr>
              <a:tr h="370840">
                <a:tc>
                  <a:txBody>
                    <a:bodyPr/>
                    <a:lstStyle/>
                    <a:p>
                      <a:r>
                        <a:rPr lang="en-IN" sz="2000" b="1" dirty="0" smtClean="0">
                          <a:solidFill>
                            <a:srgbClr val="FF0000"/>
                          </a:solidFill>
                        </a:rPr>
                        <a:t>ONSET</a:t>
                      </a:r>
                      <a:endParaRPr lang="en-IN" sz="2000" b="1" dirty="0">
                        <a:solidFill>
                          <a:srgbClr val="FF0000"/>
                        </a:solidFill>
                      </a:endParaRPr>
                    </a:p>
                  </a:txBody>
                  <a:tcPr/>
                </a:tc>
                <a:tc>
                  <a:txBody>
                    <a:bodyPr/>
                    <a:lstStyle/>
                    <a:p>
                      <a:r>
                        <a:rPr lang="en-IN" sz="2000" b="1" dirty="0" smtClean="0"/>
                        <a:t>sudden</a:t>
                      </a:r>
                      <a:endParaRPr lang="en-IN" sz="2000" b="1" dirty="0"/>
                    </a:p>
                  </a:txBody>
                  <a:tcPr/>
                </a:tc>
                <a:tc>
                  <a:txBody>
                    <a:bodyPr/>
                    <a:lstStyle/>
                    <a:p>
                      <a:r>
                        <a:rPr lang="en-IN" sz="2000" b="1" dirty="0" smtClean="0"/>
                        <a:t>Gradual</a:t>
                      </a:r>
                      <a:endParaRPr lang="en-IN" sz="2000" b="1" dirty="0"/>
                    </a:p>
                  </a:txBody>
                  <a:tcPr/>
                </a:tc>
              </a:tr>
              <a:tr h="370840">
                <a:tc>
                  <a:txBody>
                    <a:bodyPr/>
                    <a:lstStyle/>
                    <a:p>
                      <a:r>
                        <a:rPr lang="en-IN" sz="2000" b="1" dirty="0" smtClean="0">
                          <a:solidFill>
                            <a:srgbClr val="FF0000"/>
                          </a:solidFill>
                        </a:rPr>
                        <a:t>CONVULSION</a:t>
                      </a:r>
                      <a:endParaRPr lang="en-IN" sz="2000" b="1" dirty="0">
                        <a:solidFill>
                          <a:srgbClr val="FF0000"/>
                        </a:solidFill>
                      </a:endParaRPr>
                    </a:p>
                  </a:txBody>
                  <a:tcPr/>
                </a:tc>
                <a:tc>
                  <a:txBody>
                    <a:bodyPr/>
                    <a:lstStyle/>
                    <a:p>
                      <a:r>
                        <a:rPr lang="en-IN" sz="2000" b="1" dirty="0" smtClean="0"/>
                        <a:t>All muscles are affected at a time</a:t>
                      </a:r>
                      <a:endParaRPr lang="en-IN" sz="2000" b="1" dirty="0"/>
                    </a:p>
                  </a:txBody>
                  <a:tcPr/>
                </a:tc>
                <a:tc>
                  <a:txBody>
                    <a:bodyPr/>
                    <a:lstStyle/>
                    <a:p>
                      <a:r>
                        <a:rPr lang="en-IN" sz="2000" b="1" dirty="0" smtClean="0"/>
                        <a:t>All muscles are  not  affected at a time</a:t>
                      </a:r>
                      <a:endParaRPr lang="en-IN" sz="2000" b="1" dirty="0"/>
                    </a:p>
                  </a:txBody>
                  <a:tcPr/>
                </a:tc>
              </a:tr>
              <a:tr h="370840">
                <a:tc>
                  <a:txBody>
                    <a:bodyPr/>
                    <a:lstStyle/>
                    <a:p>
                      <a:r>
                        <a:rPr lang="en-IN" sz="2000" b="1" dirty="0" smtClean="0">
                          <a:solidFill>
                            <a:srgbClr val="FF0000"/>
                          </a:solidFill>
                        </a:rPr>
                        <a:t>LOWER JAW</a:t>
                      </a:r>
                      <a:endParaRPr lang="en-IN" sz="2000" b="1" dirty="0">
                        <a:solidFill>
                          <a:srgbClr val="FF0000"/>
                        </a:solidFill>
                      </a:endParaRPr>
                    </a:p>
                  </a:txBody>
                  <a:tcPr/>
                </a:tc>
                <a:tc>
                  <a:txBody>
                    <a:bodyPr/>
                    <a:lstStyle/>
                    <a:p>
                      <a:r>
                        <a:rPr lang="en-IN" sz="2000" b="1" dirty="0" smtClean="0"/>
                        <a:t>Does not start in ,nor especially  affect</a:t>
                      </a:r>
                      <a:r>
                        <a:rPr lang="en-IN" sz="2000" b="1" baseline="0" dirty="0" smtClean="0"/>
                        <a:t> the jaw</a:t>
                      </a:r>
                      <a:endParaRPr lang="en-IN" sz="2000" b="1" dirty="0"/>
                    </a:p>
                  </a:txBody>
                  <a:tcPr/>
                </a:tc>
                <a:tc>
                  <a:txBody>
                    <a:bodyPr/>
                    <a:lstStyle/>
                    <a:p>
                      <a:r>
                        <a:rPr lang="en-IN" sz="2000" b="1" dirty="0" smtClean="0"/>
                        <a:t>Starts in &amp; especially affect lower jaw</a:t>
                      </a:r>
                      <a:endParaRPr lang="en-IN" sz="2000" b="1" dirty="0"/>
                    </a:p>
                  </a:txBody>
                  <a:tcPr/>
                </a:tc>
              </a:tr>
              <a:tr h="370840">
                <a:tc>
                  <a:txBody>
                    <a:bodyPr/>
                    <a:lstStyle/>
                    <a:p>
                      <a:r>
                        <a:rPr lang="en-IN" sz="2000" b="1" dirty="0" smtClean="0">
                          <a:solidFill>
                            <a:srgbClr val="FF0000"/>
                          </a:solidFill>
                        </a:rPr>
                        <a:t>MUSCULAR CONDITION</a:t>
                      </a:r>
                      <a:endParaRPr lang="en-IN" sz="2000" b="1" dirty="0">
                        <a:solidFill>
                          <a:srgbClr val="FF0000"/>
                        </a:solidFill>
                      </a:endParaRPr>
                    </a:p>
                  </a:txBody>
                  <a:tcPr/>
                </a:tc>
                <a:tc>
                  <a:txBody>
                    <a:bodyPr/>
                    <a:lstStyle/>
                    <a:p>
                      <a:r>
                        <a:rPr lang="en-IN" sz="2000" b="1" dirty="0" smtClean="0"/>
                        <a:t>Between fits muscles are completely</a:t>
                      </a:r>
                      <a:r>
                        <a:rPr lang="en-IN" sz="2000" b="1" baseline="0" dirty="0" smtClean="0"/>
                        <a:t> relaxed</a:t>
                      </a:r>
                      <a:endParaRPr lang="en-IN" sz="2000" b="1" dirty="0"/>
                    </a:p>
                  </a:txBody>
                  <a:tcPr/>
                </a:tc>
                <a:tc>
                  <a:txBody>
                    <a:bodyPr/>
                    <a:lstStyle/>
                    <a:p>
                      <a:r>
                        <a:rPr lang="en-IN" sz="2000" b="1" dirty="0" smtClean="0"/>
                        <a:t>Between</a:t>
                      </a:r>
                      <a:r>
                        <a:rPr lang="en-IN" sz="2000" b="1" baseline="0" dirty="0" smtClean="0"/>
                        <a:t> fits muscles are slightly rigid</a:t>
                      </a:r>
                      <a:endParaRPr lang="en-IN" sz="2000" b="1" dirty="0"/>
                    </a:p>
                  </a:txBody>
                  <a:tcPr/>
                </a:tc>
              </a:tr>
              <a:tr h="370840">
                <a:tc>
                  <a:txBody>
                    <a:bodyPr/>
                    <a:lstStyle/>
                    <a:p>
                      <a:r>
                        <a:rPr lang="en-IN" sz="2000" b="1" dirty="0" smtClean="0">
                          <a:solidFill>
                            <a:srgbClr val="FF0000"/>
                          </a:solidFill>
                        </a:rPr>
                        <a:t>FATAL PERIOD</a:t>
                      </a:r>
                      <a:endParaRPr lang="en-IN" sz="2000" b="1" dirty="0">
                        <a:solidFill>
                          <a:srgbClr val="FF0000"/>
                        </a:solidFill>
                      </a:endParaRPr>
                    </a:p>
                  </a:txBody>
                  <a:tcPr/>
                </a:tc>
                <a:tc>
                  <a:txBody>
                    <a:bodyPr/>
                    <a:lstStyle/>
                    <a:p>
                      <a:r>
                        <a:rPr lang="en-IN" sz="2000" b="1" dirty="0" smtClean="0"/>
                        <a:t>1 to 2 hrs</a:t>
                      </a:r>
                      <a:endParaRPr lang="en-IN" sz="2000" b="1" dirty="0"/>
                    </a:p>
                  </a:txBody>
                  <a:tcPr/>
                </a:tc>
                <a:tc>
                  <a:txBody>
                    <a:bodyPr/>
                    <a:lstStyle/>
                    <a:p>
                      <a:r>
                        <a:rPr lang="en-IN" sz="2000" b="1" dirty="0" smtClean="0"/>
                        <a:t>More than 24 hrs</a:t>
                      </a:r>
                      <a:endParaRPr lang="en-IN" sz="2000" b="1" dirty="0"/>
                    </a:p>
                  </a:txBody>
                  <a:tcPr/>
                </a:tc>
              </a:tr>
              <a:tr h="370840">
                <a:tc>
                  <a:txBody>
                    <a:bodyPr/>
                    <a:lstStyle/>
                    <a:p>
                      <a:r>
                        <a:rPr lang="en-IN" sz="2000" b="1" dirty="0" smtClean="0">
                          <a:solidFill>
                            <a:srgbClr val="FF0000"/>
                          </a:solidFill>
                        </a:rPr>
                        <a:t>CHEMICAL ANALYSIS</a:t>
                      </a:r>
                      <a:endParaRPr lang="en-IN" sz="2000" b="1" dirty="0">
                        <a:solidFill>
                          <a:srgbClr val="FF0000"/>
                        </a:solidFill>
                      </a:endParaRPr>
                    </a:p>
                  </a:txBody>
                  <a:tcPr/>
                </a:tc>
                <a:tc>
                  <a:txBody>
                    <a:bodyPr/>
                    <a:lstStyle/>
                    <a:p>
                      <a:r>
                        <a:rPr lang="en-IN" sz="2000" b="1" dirty="0" smtClean="0"/>
                        <a:t>Strychnine found</a:t>
                      </a:r>
                      <a:endParaRPr lang="en-IN" sz="2000" b="1" dirty="0"/>
                    </a:p>
                  </a:txBody>
                  <a:tcPr/>
                </a:tc>
                <a:tc>
                  <a:txBody>
                    <a:bodyPr/>
                    <a:lstStyle/>
                    <a:p>
                      <a:r>
                        <a:rPr lang="en-IN" sz="2000" b="1" dirty="0" smtClean="0"/>
                        <a:t>No poison found</a:t>
                      </a:r>
                      <a:endParaRPr lang="en-IN" sz="2000" b="1"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b="1" dirty="0" smtClean="0">
                <a:solidFill>
                  <a:srgbClr val="FF0000"/>
                </a:solidFill>
              </a:rPr>
              <a:t>FD,FP,TREATMENT &amp; PM APPEARANCE</a:t>
            </a:r>
            <a:endParaRPr lang="en-IN" sz="3600" b="1" dirty="0">
              <a:solidFill>
                <a:srgbClr val="FF0000"/>
              </a:solidFill>
            </a:endParaRPr>
          </a:p>
        </p:txBody>
      </p:sp>
      <p:sp>
        <p:nvSpPr>
          <p:cNvPr id="3" name="Content Placeholder 2"/>
          <p:cNvSpPr>
            <a:spLocks noGrp="1"/>
          </p:cNvSpPr>
          <p:nvPr>
            <p:ph sz="quarter" idx="1"/>
          </p:nvPr>
        </p:nvSpPr>
        <p:spPr/>
        <p:txBody>
          <a:bodyPr>
            <a:noAutofit/>
          </a:bodyPr>
          <a:lstStyle/>
          <a:p>
            <a:pPr algn="just">
              <a:buNone/>
            </a:pPr>
            <a:r>
              <a:rPr lang="en-IN" sz="2400" b="1" dirty="0" smtClean="0"/>
              <a:t>FD-50  to  100  mg ; one crushed seed</a:t>
            </a:r>
          </a:p>
          <a:p>
            <a:pPr algn="just">
              <a:buNone/>
            </a:pPr>
            <a:r>
              <a:rPr lang="en-IN" sz="2400" b="1" dirty="0" smtClean="0"/>
              <a:t>FP- 1 to 2 hrs</a:t>
            </a:r>
          </a:p>
          <a:p>
            <a:pPr algn="just">
              <a:buNone/>
            </a:pPr>
            <a:r>
              <a:rPr lang="en-IN" sz="2400" b="1" dirty="0" smtClean="0"/>
              <a:t>TREATMENT- Control the convulsions, Stomach wash, activated charcoal or tannic acid, acidify the urine.</a:t>
            </a:r>
          </a:p>
          <a:p>
            <a:pPr algn="just">
              <a:buNone/>
            </a:pPr>
            <a:r>
              <a:rPr lang="en-IN" sz="2400" b="1" dirty="0" smtClean="0"/>
              <a:t>PM APPEARANCE- Rigor mortis appears early. There  may  be  signs  of  asphyxia. Extravasated blood may be present in the muscles .Haemorrhages are sometimes found  under  the  peritoneal  coat of the  stomach. Mucosa  of  stomach ,  duodenum ,lungs, liver,kidneys,brain &amp; spinal cord shows  congestion.</a:t>
            </a:r>
            <a:endParaRPr lang="en-IN" sz="2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5400" b="1" dirty="0" smtClean="0">
                <a:solidFill>
                  <a:srgbClr val="FF0000"/>
                </a:solidFill>
              </a:rPr>
              <a:t>  PHYSIOLOGICAL  TEST</a:t>
            </a:r>
            <a:endParaRPr lang="en-IN" sz="5400" b="1" dirty="0">
              <a:solidFill>
                <a:srgbClr val="FF0000"/>
              </a:solidFill>
            </a:endParaRPr>
          </a:p>
        </p:txBody>
      </p:sp>
      <p:sp>
        <p:nvSpPr>
          <p:cNvPr id="3" name="Content Placeholder 2"/>
          <p:cNvSpPr>
            <a:spLocks noGrp="1"/>
          </p:cNvSpPr>
          <p:nvPr>
            <p:ph sz="quarter" idx="1"/>
          </p:nvPr>
        </p:nvSpPr>
        <p:spPr/>
        <p:txBody>
          <a:bodyPr/>
          <a:lstStyle/>
          <a:p>
            <a:pPr algn="just">
              <a:buNone/>
            </a:pPr>
            <a:r>
              <a:rPr lang="en-IN" dirty="0" smtClean="0"/>
              <a:t>    </a:t>
            </a:r>
            <a:r>
              <a:rPr lang="en-IN" sz="3600" b="1" dirty="0" smtClean="0"/>
              <a:t>Injection  of  an   aqueous  solution  of the   suspected  material  into  the  dorsal  lymph sac   of  a   frog ,will produce   tetanic  convulsions  in a  few  minutes  if  strychnine  is  present. Later  stimulation of frog  will  produce  convulsions</a:t>
            </a:r>
            <a:endParaRPr lang="en-IN" sz="3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6600" b="1" dirty="0" smtClean="0">
                <a:solidFill>
                  <a:srgbClr val="FF0000"/>
                </a:solidFill>
              </a:rPr>
              <a:t>      NUX VOMICA</a:t>
            </a:r>
            <a:endParaRPr lang="en-IN" sz="6600" b="1" dirty="0">
              <a:solidFill>
                <a:srgbClr val="FF0000"/>
              </a:solidFill>
            </a:endParaRPr>
          </a:p>
        </p:txBody>
      </p:sp>
      <p:sp>
        <p:nvSpPr>
          <p:cNvPr id="3" name="Content Placeholder 2"/>
          <p:cNvSpPr>
            <a:spLocks noGrp="1"/>
          </p:cNvSpPr>
          <p:nvPr>
            <p:ph sz="quarter" idx="1"/>
          </p:nvPr>
        </p:nvSpPr>
        <p:spPr/>
        <p:txBody>
          <a:bodyPr>
            <a:normAutofit/>
          </a:bodyPr>
          <a:lstStyle/>
          <a:p>
            <a:r>
              <a:rPr lang="en-IN" sz="3200" b="1" dirty="0" smtClean="0"/>
              <a:t>FRUIT- round , hard, slightly rough, glassy orange, with jelly –like white or pale yellow pulp. It has 3 to 5 seeds.</a:t>
            </a:r>
          </a:p>
          <a:p>
            <a:r>
              <a:rPr lang="en-IN" sz="3200" b="1" dirty="0" smtClean="0"/>
              <a:t>SEEDS-poisonous ,flat ,circular  discs or slightly convex on one side ,concave on the other ash – grey or light brown in colour , have a shining surface &amp; covered with radiating silky fibres. Very hard ,tough &amp; difficult to pulverize.</a:t>
            </a:r>
            <a:endParaRPr lang="en-IN" sz="3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6000" b="1" dirty="0" smtClean="0">
                <a:solidFill>
                  <a:srgbClr val="FF0000"/>
                </a:solidFill>
              </a:rPr>
              <a:t>   ACTIVE PRINCIPLE</a:t>
            </a:r>
            <a:endParaRPr lang="en-IN" sz="6000" b="1" dirty="0">
              <a:solidFill>
                <a:srgbClr val="FF0000"/>
              </a:solidFill>
            </a:endParaRPr>
          </a:p>
        </p:txBody>
      </p:sp>
      <p:sp>
        <p:nvSpPr>
          <p:cNvPr id="3" name="Content Placeholder 2"/>
          <p:cNvSpPr>
            <a:spLocks noGrp="1"/>
          </p:cNvSpPr>
          <p:nvPr>
            <p:ph sz="quarter" idx="1"/>
          </p:nvPr>
        </p:nvSpPr>
        <p:spPr/>
        <p:txBody>
          <a:bodyPr>
            <a:noAutofit/>
          </a:bodyPr>
          <a:lstStyle/>
          <a:p>
            <a:pPr>
              <a:buNone/>
            </a:pPr>
            <a:r>
              <a:rPr lang="en-IN" sz="5400" b="1" dirty="0" smtClean="0"/>
              <a:t>STRYCHNINE – Colourless, odourless, rhombic prisms ,having an intensely bitter taste.</a:t>
            </a:r>
            <a:endParaRPr lang="en-IN" sz="5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7200" b="1" dirty="0" smtClean="0">
                <a:solidFill>
                  <a:srgbClr val="FF0000"/>
                </a:solidFill>
              </a:rPr>
              <a:t>         ACTION</a:t>
            </a:r>
            <a:endParaRPr lang="en-IN" sz="7200" b="1" dirty="0">
              <a:solidFill>
                <a:srgbClr val="FF0000"/>
              </a:solidFill>
            </a:endParaRPr>
          </a:p>
        </p:txBody>
      </p:sp>
      <p:sp>
        <p:nvSpPr>
          <p:cNvPr id="3" name="Content Placeholder 2"/>
          <p:cNvSpPr>
            <a:spLocks noGrp="1"/>
          </p:cNvSpPr>
          <p:nvPr>
            <p:ph sz="quarter" idx="1"/>
          </p:nvPr>
        </p:nvSpPr>
        <p:spPr/>
        <p:txBody>
          <a:bodyPr>
            <a:normAutofit/>
          </a:bodyPr>
          <a:lstStyle/>
          <a:p>
            <a:pPr>
              <a:buNone/>
            </a:pPr>
            <a:r>
              <a:rPr lang="en-IN" sz="4400" b="1" dirty="0" smtClean="0"/>
              <a:t>  Blocks the ventral horn motor neurone postganglionic receptor sites in the spinal cord  and brain stem and prevents the effects  of glycine.</a:t>
            </a:r>
            <a:endParaRPr lang="en-IN" sz="44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800" b="1" dirty="0" smtClean="0">
                <a:solidFill>
                  <a:srgbClr val="FF0000"/>
                </a:solidFill>
              </a:rPr>
              <a:t>    SIGNS AND SYMPTOMS</a:t>
            </a:r>
            <a:endParaRPr lang="en-IN" sz="4800" b="1" dirty="0">
              <a:solidFill>
                <a:srgbClr val="FF0000"/>
              </a:solidFill>
            </a:endParaRPr>
          </a:p>
        </p:txBody>
      </p:sp>
      <p:sp>
        <p:nvSpPr>
          <p:cNvPr id="3" name="Content Placeholder 2"/>
          <p:cNvSpPr>
            <a:spLocks noGrp="1"/>
          </p:cNvSpPr>
          <p:nvPr>
            <p:ph sz="quarter" idx="1"/>
          </p:nvPr>
        </p:nvSpPr>
        <p:spPr/>
        <p:txBody>
          <a:bodyPr>
            <a:normAutofit/>
          </a:bodyPr>
          <a:lstStyle/>
          <a:p>
            <a:r>
              <a:rPr lang="en-IN" sz="2800" b="1" dirty="0" smtClean="0"/>
              <a:t>If swallowed uncrushed, seeds have no poisonous action.</a:t>
            </a:r>
          </a:p>
          <a:p>
            <a:r>
              <a:rPr lang="en-IN" sz="2800" b="1" dirty="0" smtClean="0"/>
              <a:t>When crushed seeds are taken, symptoms are delayed for an hr or more.</a:t>
            </a:r>
          </a:p>
          <a:p>
            <a:r>
              <a:rPr lang="en-IN" sz="2800" b="1" dirty="0" smtClean="0"/>
              <a:t>If alkaloid is swallowed, symptoms occur very rapidly, within 5 to 15 mins.</a:t>
            </a:r>
          </a:p>
          <a:p>
            <a:r>
              <a:rPr lang="en-IN" sz="2800" b="1" dirty="0" smtClean="0"/>
              <a:t>Bitter taste in mouth, sense of uneasiness &amp; restlessness, feeling of  suffocation &amp; tear &amp; difficulty in swallowing occur</a:t>
            </a:r>
            <a:endParaRPr lang="en-IN" sz="2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8000" b="1" dirty="0" smtClean="0">
                <a:solidFill>
                  <a:srgbClr val="FF0000"/>
                </a:solidFill>
                <a:latin typeface="Blackadder ITC" pitchFamily="82" charset="0"/>
              </a:rPr>
              <a:t>      Convulsion</a:t>
            </a:r>
            <a:endParaRPr lang="en-IN" sz="8000" b="1" dirty="0">
              <a:solidFill>
                <a:srgbClr val="FF0000"/>
              </a:solidFill>
              <a:latin typeface="Blackadder ITC" pitchFamily="82" charset="0"/>
            </a:endParaRPr>
          </a:p>
        </p:txBody>
      </p:sp>
      <p:sp>
        <p:nvSpPr>
          <p:cNvPr id="3" name="Content Placeholder 2"/>
          <p:cNvSpPr>
            <a:spLocks noGrp="1"/>
          </p:cNvSpPr>
          <p:nvPr>
            <p:ph sz="quarter" idx="1"/>
          </p:nvPr>
        </p:nvSpPr>
        <p:spPr/>
        <p:txBody>
          <a:bodyPr>
            <a:noAutofit/>
          </a:bodyPr>
          <a:lstStyle/>
          <a:p>
            <a:r>
              <a:rPr lang="en-IN" sz="2800" b="1" dirty="0" smtClean="0"/>
              <a:t>PRODROMAL  SYMPTOMS – increased acuity   of  perception, increased rigidity of muscles, and muscular twitching.</a:t>
            </a:r>
          </a:p>
          <a:p>
            <a:r>
              <a:rPr lang="en-IN" sz="2800" b="1" dirty="0" smtClean="0"/>
              <a:t>Convulsions are first clonic and then tonic.</a:t>
            </a:r>
          </a:p>
          <a:p>
            <a:r>
              <a:rPr lang="en-IN" sz="2800" b="1" dirty="0" smtClean="0"/>
              <a:t>DURING CONVULSION – face is cyanosed &amp; has anxious look, eyes are staring, eyeballs prominent &amp;  pupils are dilated. </a:t>
            </a:r>
          </a:p>
          <a:p>
            <a:r>
              <a:rPr lang="en-IN" sz="2800" b="1" dirty="0" smtClean="0"/>
              <a:t>RISUS SARDONICUS results from contraction of jaws &amp; facial muscles in which corners of mouth are drawn back.</a:t>
            </a:r>
            <a:endParaRPr lang="en-IN" sz="2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7200" b="1" dirty="0" smtClean="0">
                <a:solidFill>
                  <a:srgbClr val="FF0000"/>
                </a:solidFill>
                <a:latin typeface="Blackadder ITC" pitchFamily="82" charset="0"/>
              </a:rPr>
              <a:t>         Convulsion</a:t>
            </a:r>
            <a:endParaRPr lang="en-IN" sz="7200" b="1" dirty="0"/>
          </a:p>
        </p:txBody>
      </p:sp>
      <p:sp>
        <p:nvSpPr>
          <p:cNvPr id="3" name="Content Placeholder 2"/>
          <p:cNvSpPr>
            <a:spLocks noGrp="1"/>
          </p:cNvSpPr>
          <p:nvPr>
            <p:ph sz="quarter" idx="1"/>
          </p:nvPr>
        </p:nvSpPr>
        <p:spPr/>
        <p:txBody>
          <a:bodyPr>
            <a:noAutofit/>
          </a:bodyPr>
          <a:lstStyle/>
          <a:p>
            <a:pPr algn="just">
              <a:buNone/>
            </a:pPr>
            <a:r>
              <a:rPr lang="en-IN" sz="2800" b="1" dirty="0" smtClean="0"/>
              <a:t>    The mouth is covered with froth ,frequently blood stained. the convulsions are most marked in antigravity muscles, so that the body arches in hyperextension (opisthotonus) .In supine position ,the body is supported by heels &amp; head. Legs are adducted &amp; extended, arms are flexed over the chest or rigidly extended &amp; hands are tightly clenched. The head is bent backwards &amp; whole of the body becomes rigid, often assuming bow –like form. consciousness  is not lost and the mind remains clear till death.</a:t>
            </a:r>
            <a:endParaRPr lang="en-IN" sz="28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8000" b="1" dirty="0" smtClean="0">
                <a:solidFill>
                  <a:srgbClr val="FF0000"/>
                </a:solidFill>
                <a:latin typeface="Blackadder ITC" pitchFamily="82" charset="0"/>
              </a:rPr>
              <a:t>       Convulsion</a:t>
            </a:r>
            <a:endParaRPr lang="en-IN" sz="8000" dirty="0"/>
          </a:p>
        </p:txBody>
      </p:sp>
      <p:sp>
        <p:nvSpPr>
          <p:cNvPr id="3" name="Content Placeholder 2"/>
          <p:cNvSpPr>
            <a:spLocks noGrp="1"/>
          </p:cNvSpPr>
          <p:nvPr>
            <p:ph sz="quarter" idx="1"/>
          </p:nvPr>
        </p:nvSpPr>
        <p:spPr/>
        <p:txBody>
          <a:bodyPr>
            <a:normAutofit fontScale="92500"/>
          </a:bodyPr>
          <a:lstStyle/>
          <a:p>
            <a:pPr algn="just">
              <a:buNone/>
            </a:pPr>
            <a:r>
              <a:rPr lang="en-IN" b="1" dirty="0" smtClean="0"/>
              <a:t>    The spasm of abdominal muscles may bend the body forward (emprosthotonus) or to the side (pleurosthotonus).The suffering during the spasm is severe &amp; the patient  is conscious  of impending danger of death. The duration of convulsion varies from half to two minutes. In between the convulsions the muscles  are completely  relaxed  and the   patient looks  well  though exhausted &amp; breathing is resumed..The cyanosis lessens ,cold perspiration cover the skin; dilated pupils may contract. After  5 to 15 minutes or on slightest impulse e.g. A sudden noise , a current of air , or gently  touching the patient ,another convulsions occurs.</a:t>
            </a:r>
            <a:endParaRPr lang="en-IN"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7200" b="1" dirty="0" smtClean="0">
                <a:solidFill>
                  <a:srgbClr val="FF0000"/>
                </a:solidFill>
                <a:latin typeface="Blackadder ITC" pitchFamily="82" charset="0"/>
              </a:rPr>
              <a:t>            Convulsion</a:t>
            </a:r>
            <a:endParaRPr lang="en-IN" sz="7200" dirty="0"/>
          </a:p>
        </p:txBody>
      </p:sp>
      <p:sp>
        <p:nvSpPr>
          <p:cNvPr id="3" name="Content Placeholder 2"/>
          <p:cNvSpPr>
            <a:spLocks noGrp="1"/>
          </p:cNvSpPr>
          <p:nvPr>
            <p:ph sz="quarter" idx="1"/>
          </p:nvPr>
        </p:nvSpPr>
        <p:spPr/>
        <p:txBody>
          <a:bodyPr>
            <a:noAutofit/>
          </a:bodyPr>
          <a:lstStyle/>
          <a:p>
            <a:pPr algn="just">
              <a:buNone/>
            </a:pPr>
            <a:r>
              <a:rPr lang="en-IN" sz="2800" b="1" dirty="0" smtClean="0"/>
              <a:t>    In fatal cases , convulsions rapidly succeed  one another,&amp; increase in   severity &amp; in duration &amp; death usually  occurs   after  4 to 5 convulsions. The patient cannot breath as the diaphragm   &amp;  the thoracic  muscles are  fully  contracted. Hypoxia causes  medullary  paralysis and death. In non- fatal cases  intervals  between the convulsions become  longer  and  the  spasm  less  , until  these entirely  stops   within  12  to  24  hrs  &amp;  recovery   takes  place   in  a  day  or  two.</a:t>
            </a:r>
            <a:endParaRPr lang="en-IN" sz="28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118</TotalTime>
  <Words>789</Words>
  <Application>Microsoft Office PowerPoint</Application>
  <PresentationFormat>On-screen Show (4:3)</PresentationFormat>
  <Paragraphs>59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Equity</vt:lpstr>
      <vt:lpstr>SPINAL POISON – NUX VOMICA</vt:lpstr>
      <vt:lpstr>      NUX VOMICA</vt:lpstr>
      <vt:lpstr>   ACTIVE PRINCIPLE</vt:lpstr>
      <vt:lpstr>         ACTION</vt:lpstr>
      <vt:lpstr>    SIGNS AND SYMPTOMS</vt:lpstr>
      <vt:lpstr>      Convulsion</vt:lpstr>
      <vt:lpstr>         Convulsion</vt:lpstr>
      <vt:lpstr>       Convulsion</vt:lpstr>
      <vt:lpstr>            Convulsion</vt:lpstr>
      <vt:lpstr>DIFFERENCE   B/W  STRYCHNINE       POISONING   AND  TETANUS</vt:lpstr>
      <vt:lpstr>FD,FP,TREATMENT &amp; PM APPEARANCE</vt:lpstr>
      <vt:lpstr>  PHYSIOLOGICAL  TEST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SINAL POISON – NUX VOMICA</dc:title>
  <dc:creator>DRSANJUDINESH</dc:creator>
  <cp:lastModifiedBy>DRSANJUDINESH</cp:lastModifiedBy>
  <cp:revision>20</cp:revision>
  <dcterms:created xsi:type="dcterms:W3CDTF">2006-08-16T00:00:00Z</dcterms:created>
  <dcterms:modified xsi:type="dcterms:W3CDTF">2019-08-01T09:51:29Z</dcterms:modified>
</cp:coreProperties>
</file>